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notesMasterIdLst>
    <p:notesMasterId r:id="rId21"/>
  </p:notesMasterIdLst>
  <p:sldIdLst>
    <p:sldId id="324" r:id="rId2"/>
    <p:sldId id="258" r:id="rId3"/>
    <p:sldId id="296" r:id="rId4"/>
    <p:sldId id="283" r:id="rId5"/>
    <p:sldId id="329" r:id="rId6"/>
    <p:sldId id="331" r:id="rId7"/>
    <p:sldId id="325" r:id="rId8"/>
    <p:sldId id="332" r:id="rId9"/>
    <p:sldId id="315" r:id="rId10"/>
    <p:sldId id="321" r:id="rId11"/>
    <p:sldId id="326" r:id="rId12"/>
    <p:sldId id="337" r:id="rId13"/>
    <p:sldId id="327" r:id="rId14"/>
    <p:sldId id="328" r:id="rId15"/>
    <p:sldId id="322" r:id="rId16"/>
    <p:sldId id="333" r:id="rId17"/>
    <p:sldId id="335" r:id="rId18"/>
    <p:sldId id="336" r:id="rId19"/>
    <p:sldId id="338" r:id="rId20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>
      <p:cViewPr varScale="1">
        <p:scale>
          <a:sx n="107" d="100"/>
          <a:sy n="107" d="100"/>
        </p:scale>
        <p:origin x="-165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1242D82-E1FE-4FD9-8FF2-D6C2AE3D1865}" type="datetimeFigureOut">
              <a:rPr lang="ru-RU"/>
              <a:pPr>
                <a:defRPr/>
              </a:pPr>
              <a:t>10.11.2025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2AA691D-8DAF-4780-8BD7-BA5D539B4A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5176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92C68-4692-4CC5-9194-61A8802FFFC1}" type="datetimeFigureOut">
              <a:rPr lang="ru-RU"/>
              <a:pPr>
                <a:defRPr/>
              </a:pPr>
              <a:t>10.11.2025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CE208A-1256-4E7B-A91C-127D296F25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18766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A8E72-5E69-42C6-91CA-250540963D1A}" type="datetimeFigureOut">
              <a:rPr lang="ru-RU"/>
              <a:pPr>
                <a:defRPr/>
              </a:pPr>
              <a:t>10.11.2025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0B4AA-C5A2-43A6-B6A7-9680E5641E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589611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435AE-BA96-4D8F-8CE7-E2C1227B3FD9}" type="datetimeFigureOut">
              <a:rPr lang="ru-RU"/>
              <a:pPr>
                <a:defRPr/>
              </a:pPr>
              <a:t>10.11.2025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8219C-A23E-4E6F-B9DF-12B4D0B620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075644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4558B-07FB-4A1E-B283-D5E423AFC640}" type="datetimeFigureOut">
              <a:rPr lang="ru-RU"/>
              <a:pPr>
                <a:defRPr/>
              </a:pPr>
              <a:t>10.11.2025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0E011-FFE0-4B2C-AA70-B41F236D30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862745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E8195A-E36C-4435-ADF1-FBF3C8FA7AE2}" type="datetimeFigureOut">
              <a:rPr lang="ru-RU"/>
              <a:pPr>
                <a:defRPr/>
              </a:pPr>
              <a:t>10.11.2025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D2879-96A3-41DC-9343-71A07F16E0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704385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DB1C7-EAD8-4D18-BB58-5AC2022D32BE}" type="datetimeFigureOut">
              <a:rPr lang="ru-RU"/>
              <a:pPr>
                <a:defRPr/>
              </a:pPr>
              <a:t>10.11.2025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EFCC8-1670-4E3C-9205-EAB2BFE2F1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359495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94958-9E44-41F0-B14B-DE547D7941FA}" type="datetimeFigureOut">
              <a:rPr lang="ru-RU"/>
              <a:pPr>
                <a:defRPr/>
              </a:pPr>
              <a:t>10.11.2025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76E0B-363D-45E7-841D-D33EB00A6A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186001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0DD10F-F849-4FBD-BB49-340A3D073D7E}" type="datetimeFigureOut">
              <a:rPr lang="ru-RU"/>
              <a:pPr>
                <a:defRPr/>
              </a:pPr>
              <a:t>10.11.2025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D939F-C8FE-4B86-BE25-AD28C03B0B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045281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BE7BD-6449-4FFF-B396-4E5E2A01F4A8}" type="datetimeFigureOut">
              <a:rPr lang="ru-RU"/>
              <a:pPr>
                <a:defRPr/>
              </a:pPr>
              <a:t>10.11.2025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2D32D-706D-4681-B097-5587AF732F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858746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D4D0E-85E7-466F-9338-E5CD4E4A11F9}" type="datetimeFigureOut">
              <a:rPr lang="ru-RU"/>
              <a:pPr>
                <a:defRPr/>
              </a:pPr>
              <a:t>10.11.2025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329EB-EB67-4D1D-A60E-9ED9D15654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112453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7DD39-C1C9-42E7-93DF-4439707231B6}" type="datetimeFigureOut">
              <a:rPr lang="ru-RU"/>
              <a:pPr>
                <a:defRPr/>
              </a:pPr>
              <a:t>10.11.2025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D7BF6-437C-4D31-B142-6ADB8008D4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840367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31ABED08-62DE-4709-8053-A8F7935A2753}" type="datetimeFigureOut">
              <a:rPr lang="ru-RU"/>
              <a:pPr>
                <a:defRPr/>
              </a:pPr>
              <a:t>10.11.2025</a:t>
            </a:fld>
            <a:endParaRPr lang="ru-RU"/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CCE03CD-AA12-4A1A-BA14-672EB13D85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268760"/>
            <a:ext cx="640871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eorgia" pitchFamily="18" charset="0"/>
              </a:rPr>
              <a:t>Интеллектуальная викторина</a:t>
            </a:r>
          </a:p>
          <a:p>
            <a:pPr algn="ctr"/>
            <a:r>
              <a:rPr lang="ru-RU" sz="4400" dirty="0" smtClean="0">
                <a:solidFill>
                  <a:srgbClr val="0070C0"/>
                </a:solidFill>
                <a:latin typeface="Comic Sans MS" pitchFamily="66" charset="0"/>
              </a:rPr>
              <a:t>Моя Родина - Беларусь</a:t>
            </a:r>
            <a:endParaRPr lang="ru-RU" sz="44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3566255" y="3169228"/>
            <a:ext cx="5328592" cy="313306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b="1" dirty="0" smtClean="0"/>
          </a:p>
          <a:p>
            <a:pPr marL="0" indent="0" algn="ctr">
              <a:buNone/>
            </a:pPr>
            <a:endParaRPr lang="ru-RU" sz="1800" b="1" dirty="0" smtClean="0"/>
          </a:p>
          <a:p>
            <a:pPr marL="0" indent="0" algn="ctr">
              <a:buNone/>
            </a:pPr>
            <a:r>
              <a:rPr lang="ru-RU" sz="1800" b="1" dirty="0" smtClean="0"/>
              <a:t>УО </a:t>
            </a:r>
            <a:r>
              <a:rPr lang="ru-RU" sz="1800" b="1" dirty="0"/>
              <a:t>«Брестский государственный колледж связи»</a:t>
            </a:r>
            <a:endParaRPr lang="ru-RU" sz="1800" dirty="0"/>
          </a:p>
          <a:p>
            <a:pPr marL="0" indent="0" algn="ctr">
              <a:buNone/>
            </a:pPr>
            <a:r>
              <a:rPr lang="ru-RU" sz="1800" b="1" dirty="0"/>
              <a:t> </a:t>
            </a:r>
            <a:endParaRPr lang="ru-RU" sz="1800" dirty="0"/>
          </a:p>
          <a:p>
            <a:pPr marL="0" indent="0" algn="ctr">
              <a:buNone/>
            </a:pPr>
            <a:r>
              <a:rPr lang="ru-RU" sz="1800" b="1" dirty="0" smtClean="0"/>
              <a:t>Автор программного продукта учащийся</a:t>
            </a:r>
            <a:endParaRPr lang="ru-RU" sz="1800" dirty="0"/>
          </a:p>
          <a:p>
            <a:pPr marL="0" indent="0" algn="ctr">
              <a:buNone/>
            </a:pPr>
            <a:r>
              <a:rPr lang="ru-RU" sz="2400" b="1" dirty="0" err="1" smtClean="0"/>
              <a:t>Ковтуняк</a:t>
            </a:r>
            <a:r>
              <a:rPr lang="ru-RU" sz="2400" b="1" dirty="0" smtClean="0"/>
              <a:t> Роман Дмитриевич</a:t>
            </a:r>
            <a:endParaRPr lang="ru-RU" sz="2400" dirty="0"/>
          </a:p>
          <a:p>
            <a:pPr marL="0" indent="0" algn="ctr">
              <a:buNone/>
            </a:pPr>
            <a:endParaRPr lang="ru-RU" sz="1800" b="1" dirty="0" smtClean="0"/>
          </a:p>
          <a:p>
            <a:pPr marL="0" indent="0" algn="ctr">
              <a:buNone/>
            </a:pPr>
            <a:r>
              <a:rPr lang="ru-RU" sz="1800" b="1" dirty="0"/>
              <a:t> </a:t>
            </a:r>
            <a:endParaRPr lang="ru-RU" sz="1800" dirty="0"/>
          </a:p>
          <a:p>
            <a:pPr marL="0" indent="0" algn="ctr">
              <a:buNone/>
            </a:pPr>
            <a:r>
              <a:rPr lang="ru-RU" sz="1800" b="1" dirty="0" smtClean="0"/>
              <a:t>руководитель: </a:t>
            </a:r>
            <a:r>
              <a:rPr lang="ru-RU" sz="1800" b="1" dirty="0"/>
              <a:t>преподаватель</a:t>
            </a:r>
            <a:endParaRPr lang="ru-RU" sz="1800" dirty="0"/>
          </a:p>
          <a:p>
            <a:pPr marL="0" indent="0" algn="ctr">
              <a:buNone/>
            </a:pPr>
            <a:r>
              <a:rPr lang="ru-RU" sz="1800" b="1" dirty="0" err="1"/>
              <a:t>Александравичус</a:t>
            </a:r>
            <a:r>
              <a:rPr lang="ru-RU" sz="1800" b="1" dirty="0"/>
              <a:t> Татьяна Филипповна</a:t>
            </a:r>
            <a:endParaRPr lang="ru-RU" sz="1800" dirty="0"/>
          </a:p>
          <a:p>
            <a:endParaRPr lang="ru-RU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494564"/>
      </p:ext>
    </p:extLst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1"/>
          <p:cNvSpPr txBox="1">
            <a:spLocks/>
          </p:cNvSpPr>
          <p:nvPr/>
        </p:nvSpPr>
        <p:spPr>
          <a:xfrm>
            <a:off x="6228184" y="1844824"/>
            <a:ext cx="2912127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ru-RU" sz="18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/>
              <a:t>При нажатии кнопки с названием раздела, она выделяется зеленым цветом.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/>
              <a:t>Появляется рамка, разделенная на 9 пронумерованных квадратов</a:t>
            </a:r>
            <a:endParaRPr lang="ru-RU" sz="1800" dirty="0"/>
          </a:p>
          <a:p>
            <a:pPr marL="449263" indent="0">
              <a:buFont typeface="Wingdings" panose="05000000000000000000" pitchFamily="2" charset="2"/>
              <a:buChar char="§"/>
            </a:pPr>
            <a:endParaRPr lang="ru-RU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76475"/>
            <a:ext cx="5943600" cy="3672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Заголовок 2"/>
          <p:cNvSpPr txBox="1">
            <a:spLocks/>
          </p:cNvSpPr>
          <p:nvPr/>
        </p:nvSpPr>
        <p:spPr>
          <a:xfrm>
            <a:off x="2087819" y="266114"/>
            <a:ext cx="7111616" cy="101297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mtClean="0"/>
              <a:t>  </a:t>
            </a:r>
            <a:r>
              <a:rPr lang="ru-RU" sz="3600" smtClean="0"/>
              <a:t>Интеллектуальная викторина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084809024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1"/>
          <p:cNvSpPr txBox="1">
            <a:spLocks/>
          </p:cNvSpPr>
          <p:nvPr/>
        </p:nvSpPr>
        <p:spPr>
          <a:xfrm>
            <a:off x="6228184" y="1844824"/>
            <a:ext cx="2912127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82550" indent="180975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82550" indent="180975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82550" indent="180975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82550" indent="180975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При выделении ячейки с номером на экране появляется вопрос с вариантами ответов </a:t>
            </a: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2087819" y="266114"/>
            <a:ext cx="7111616" cy="101297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mtClean="0"/>
              <a:t>  </a:t>
            </a:r>
            <a:r>
              <a:rPr lang="ru-RU" sz="3600" smtClean="0"/>
              <a:t>Интеллектуальная викторина</a:t>
            </a:r>
            <a:endParaRPr lang="ru-RU" sz="36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2" y="2487625"/>
            <a:ext cx="5757907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298798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1"/>
          <p:cNvSpPr txBox="1">
            <a:spLocks/>
          </p:cNvSpPr>
          <p:nvPr/>
        </p:nvSpPr>
        <p:spPr>
          <a:xfrm>
            <a:off x="6228184" y="1844824"/>
            <a:ext cx="2912127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82550" indent="180975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82550" indent="180975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82550" indent="180975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Кнопка с верным ответом выделяется зеленым цветом</a:t>
            </a: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2087819" y="266114"/>
            <a:ext cx="7111616" cy="101297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mtClean="0"/>
              <a:t>  </a:t>
            </a:r>
            <a:r>
              <a:rPr lang="ru-RU" sz="3600" smtClean="0"/>
              <a:t>Интеллектуальная викторина</a:t>
            </a:r>
            <a:endParaRPr lang="ru-RU" sz="3600" dirty="0"/>
          </a:p>
        </p:txBody>
      </p:sp>
      <p:pic>
        <p:nvPicPr>
          <p:cNvPr id="8" name="Рисунок 7"/>
          <p:cNvPicPr/>
          <p:nvPr/>
        </p:nvPicPr>
        <p:blipFill>
          <a:blip r:embed="rId2"/>
          <a:stretch>
            <a:fillRect/>
          </a:stretch>
        </p:blipFill>
        <p:spPr>
          <a:xfrm>
            <a:off x="287759" y="1988840"/>
            <a:ext cx="5940425" cy="334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991294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1"/>
          <p:cNvSpPr txBox="1">
            <a:spLocks/>
          </p:cNvSpPr>
          <p:nvPr/>
        </p:nvSpPr>
        <p:spPr>
          <a:xfrm>
            <a:off x="6228184" y="1844824"/>
            <a:ext cx="2912127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4" indent="0">
              <a:buFont typeface="Wingdings" panose="05000000000000000000" pitchFamily="2" charset="2"/>
              <a:buChar char="§"/>
            </a:pPr>
            <a:endParaRPr lang="ru-RU" dirty="0" smtClean="0"/>
          </a:p>
          <a:p>
            <a:pPr marL="0" lvl="4" indent="0">
              <a:buFont typeface="Wingdings" panose="05000000000000000000" pitchFamily="2" charset="2"/>
              <a:buChar char="§"/>
            </a:pPr>
            <a:endParaRPr lang="ru-RU" dirty="0" smtClean="0"/>
          </a:p>
          <a:p>
            <a:pPr marL="0" lvl="4" indent="0">
              <a:buFont typeface="Wingdings" panose="05000000000000000000" pitchFamily="2" charset="2"/>
              <a:buChar char="§"/>
            </a:pPr>
            <a:endParaRPr lang="ru-RU" dirty="0"/>
          </a:p>
          <a:p>
            <a:pPr marL="0" lvl="4" indent="0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Кнопка с неправильным ответом подсвечивается красным цветом.</a:t>
            </a:r>
          </a:p>
          <a:p>
            <a:pPr marL="0" lvl="4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При втором неправильном ответе – появляется подсказка.</a:t>
            </a:r>
          </a:p>
          <a:p>
            <a:pPr marL="0" lvl="4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правильном ответе – в ячейке появляется картинка</a:t>
            </a:r>
          </a:p>
          <a:p>
            <a:pPr marL="0" lvl="4" indent="0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2087819" y="266114"/>
            <a:ext cx="7111616" cy="101297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mtClean="0"/>
              <a:t>  </a:t>
            </a:r>
            <a:r>
              <a:rPr lang="ru-RU" sz="3600" smtClean="0"/>
              <a:t>Интеллектуальная викторина</a:t>
            </a:r>
            <a:endParaRPr lang="ru-RU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9" y="2564904"/>
            <a:ext cx="5760342" cy="323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8504657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1"/>
          <p:cNvSpPr txBox="1">
            <a:spLocks/>
          </p:cNvSpPr>
          <p:nvPr/>
        </p:nvSpPr>
        <p:spPr>
          <a:xfrm>
            <a:off x="6228184" y="1844824"/>
            <a:ext cx="2912127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4" indent="0">
              <a:buFont typeface="Wingdings" panose="05000000000000000000" pitchFamily="2" charset="2"/>
              <a:buChar char="§"/>
            </a:pPr>
            <a:endParaRPr lang="ru-RU" dirty="0" smtClean="0"/>
          </a:p>
          <a:p>
            <a:pPr marL="0" lvl="4" indent="0">
              <a:buFont typeface="Wingdings" panose="05000000000000000000" pitchFamily="2" charset="2"/>
              <a:buChar char="§"/>
            </a:pPr>
            <a:endParaRPr lang="ru-RU" dirty="0"/>
          </a:p>
          <a:p>
            <a:pPr marL="0" lvl="4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Если ответили на все  вопросы – на экране появляется общая картинка к данному разделу.</a:t>
            </a:r>
          </a:p>
          <a:p>
            <a:pPr marL="0" lvl="4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Остальные разделы работают аналогично.</a:t>
            </a:r>
          </a:p>
          <a:p>
            <a:pPr marL="0" lvl="4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После завершения викторины есть возможность пройти викторину снова.</a:t>
            </a: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2087819" y="266114"/>
            <a:ext cx="7111616" cy="101297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mtClean="0"/>
              <a:t>  </a:t>
            </a:r>
            <a:r>
              <a:rPr lang="ru-RU" sz="3600" smtClean="0"/>
              <a:t>Интеллектуальная викторина</a:t>
            </a:r>
            <a:endParaRPr lang="ru-RU" sz="36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84" y="2348880"/>
            <a:ext cx="5943600" cy="334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5628378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2087819" y="266114"/>
            <a:ext cx="7111616" cy="101297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mtClean="0"/>
              <a:t>  </a:t>
            </a:r>
            <a:r>
              <a:rPr lang="ru-RU" sz="3600" smtClean="0"/>
              <a:t>Интеллектуальная викторина</a:t>
            </a:r>
            <a:endParaRPr lang="ru-RU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88840"/>
            <a:ext cx="7438954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260233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2087819" y="266114"/>
            <a:ext cx="7111616" cy="101297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mtClean="0"/>
              <a:t>  </a:t>
            </a:r>
            <a:r>
              <a:rPr lang="ru-RU" sz="3600" smtClean="0"/>
              <a:t>Интеллектуальная викторина</a:t>
            </a:r>
            <a:endParaRPr lang="ru-RU" sz="3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7848872" cy="4406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8841913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2087819" y="266114"/>
            <a:ext cx="7111616" cy="101297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mtClean="0"/>
              <a:t>  </a:t>
            </a:r>
            <a:r>
              <a:rPr lang="ru-RU" sz="3600" smtClean="0"/>
              <a:t>Интеллектуальная викторина</a:t>
            </a:r>
            <a:endParaRPr lang="ru-RU" sz="3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204864"/>
            <a:ext cx="5899859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516216" y="2348880"/>
            <a:ext cx="20882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 ответе на все вопросы (пройдены все разделы) на экране появляется окно с результатами.</a:t>
            </a:r>
          </a:p>
          <a:p>
            <a:pPr marL="0" lvl="4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 желании есть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возможность пройти викторину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заново.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656477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2087819" y="266114"/>
            <a:ext cx="7111616" cy="101297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mtClean="0"/>
              <a:t>  </a:t>
            </a:r>
            <a:r>
              <a:rPr lang="ru-RU" sz="3600" smtClean="0"/>
              <a:t>Интеллектуальная викторина</a:t>
            </a:r>
            <a:endParaRPr lang="ru-RU" sz="3600" dirty="0"/>
          </a:p>
        </p:txBody>
      </p:sp>
      <p:pic>
        <p:nvPicPr>
          <p:cNvPr id="6" name="Рисунок 5"/>
          <p:cNvPicPr/>
          <p:nvPr/>
        </p:nvPicPr>
        <p:blipFill>
          <a:blip r:embed="rId2"/>
          <a:stretch>
            <a:fillRect/>
          </a:stretch>
        </p:blipFill>
        <p:spPr>
          <a:xfrm>
            <a:off x="323528" y="1772816"/>
            <a:ext cx="4464496" cy="331236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688886"/>
            <a:ext cx="4896544" cy="2754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313899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2087819" y="266114"/>
            <a:ext cx="7111616" cy="101297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mtClean="0"/>
              <a:t>  </a:t>
            </a:r>
            <a:r>
              <a:rPr lang="ru-RU" sz="3600" smtClean="0"/>
              <a:t>Интеллектуальная викторина</a:t>
            </a:r>
            <a:endParaRPr lang="ru-RU" sz="3600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467544" y="1707832"/>
            <a:ext cx="8064896" cy="481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65471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7544" y="332656"/>
            <a:ext cx="8229600" cy="7969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3600" b="1" spc="800" dirty="0" smtClean="0">
                <a:solidFill>
                  <a:schemeClr val="tx1"/>
                </a:solidFill>
                <a:cs typeface="Times New Roman" pitchFamily="18" charset="0"/>
              </a:rPr>
              <a:t>    </a:t>
            </a:r>
            <a:r>
              <a:rPr lang="ru-RU" sz="3100" b="1" spc="800" dirty="0" smtClean="0">
                <a:solidFill>
                  <a:schemeClr val="tx1"/>
                </a:solidFill>
                <a:cs typeface="Times New Roman" pitchFamily="18" charset="0"/>
              </a:rPr>
              <a:t>АКТУАЛЬНОСТЬ ПРОДУКТА</a:t>
            </a:r>
            <a:endParaRPr lang="ru-RU" sz="3100" b="1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0243" name="Содержимое 2"/>
          <p:cNvSpPr>
            <a:spLocks noGrp="1"/>
          </p:cNvSpPr>
          <p:nvPr>
            <p:ph idx="4294967295"/>
          </p:nvPr>
        </p:nvSpPr>
        <p:spPr>
          <a:xfrm>
            <a:off x="395536" y="1628800"/>
            <a:ext cx="8229600" cy="4525962"/>
          </a:xfrm>
        </p:spPr>
        <p:txBody>
          <a:bodyPr/>
          <a:lstStyle/>
          <a:p>
            <a:pPr marL="0" indent="806450">
              <a:buNone/>
            </a:pPr>
            <a:endParaRPr lang="ru-RU" sz="2400" dirty="0" smtClean="0"/>
          </a:p>
          <a:p>
            <a:pPr algn="just" eaLnBrk="1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</a:rPr>
              <a:t>привить подрастающему поколению чувство патриотизма, которое является значимым ценностным ориентиром в современном мире. Без патриотического воспитания ни одна страна не может добиться успеха. </a:t>
            </a:r>
            <a:endParaRPr lang="ru-RU" altLang="ru-RU" sz="2400" dirty="0" smtClean="0">
              <a:cs typeface="Times New Roman" pitchFamily="18" charset="0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Содержимое 2"/>
          <p:cNvSpPr>
            <a:spLocks noGrp="1"/>
          </p:cNvSpPr>
          <p:nvPr>
            <p:ph idx="4294967295"/>
          </p:nvPr>
        </p:nvSpPr>
        <p:spPr>
          <a:xfrm>
            <a:off x="142875" y="1773238"/>
            <a:ext cx="9001125" cy="4536082"/>
          </a:xfrm>
        </p:spPr>
        <p:txBody>
          <a:bodyPr/>
          <a:lstStyle/>
          <a:p>
            <a:endParaRPr lang="ru-RU" sz="2300" dirty="0" smtClean="0"/>
          </a:p>
          <a:p>
            <a:pPr>
              <a:lnSpc>
                <a:spcPct val="150000"/>
              </a:lnSpc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углубить знания учащихся по истории Беларуси; расширить круг их интересов; способствовать воспитанию гражданственности и патриотизма, духовности и чувства любви к своей Родине.</a:t>
            </a:r>
            <a:endParaRPr lang="ru-RU" altLang="ru-RU" sz="23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16704" y="476672"/>
            <a:ext cx="6336704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</a:rPr>
              <a:t>Ц Е Л Ь</a:t>
            </a:r>
            <a:endParaRPr lang="ru-R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660344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-72880" y="274638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3600" b="1" dirty="0" smtClean="0">
                <a:solidFill>
                  <a:schemeClr val="accent2"/>
                </a:solidFill>
                <a:cs typeface="Times New Roman" pitchFamily="18" charset="0"/>
              </a:rPr>
              <a:t>               </a:t>
            </a:r>
            <a:r>
              <a:rPr lang="ru-RU" altLang="ru-RU" sz="3600" b="1" dirty="0" smtClean="0">
                <a:solidFill>
                  <a:schemeClr val="tx1"/>
                </a:solidFill>
                <a:cs typeface="Times New Roman" pitchFamily="18" charset="0"/>
              </a:rPr>
              <a:t>ЗАДАЧИ</a:t>
            </a:r>
            <a:endParaRPr lang="ru-RU" altLang="ru-RU" sz="3600" dirty="0" smtClean="0">
              <a:solidFill>
                <a:schemeClr val="tx1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600200"/>
            <a:ext cx="8892480" cy="4925144"/>
          </a:xfrm>
        </p:spPr>
        <p:txBody>
          <a:bodyPr/>
          <a:lstStyle/>
          <a:p>
            <a:endParaRPr lang="ru-RU" sz="2400" dirty="0" smtClean="0"/>
          </a:p>
          <a:p>
            <a:pPr lvl="0">
              <a:lnSpc>
                <a:spcPct val="150000"/>
              </a:lnSpc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расширить знания учащихся о Беларуси; </a:t>
            </a:r>
          </a:p>
          <a:p>
            <a:pPr lvl="0">
              <a:lnSpc>
                <a:spcPct val="150000"/>
              </a:lnSpc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развивать познавательную активность и творческие способности учащихся; </a:t>
            </a:r>
          </a:p>
          <a:p>
            <a:pPr lvl="0">
              <a:lnSpc>
                <a:spcPct val="150000"/>
              </a:lnSpc>
            </a:pPr>
            <a:r>
              <a:rPr lang="be-BY" sz="2400" dirty="0">
                <a:latin typeface="Times New Roman" pitchFamily="18" charset="0"/>
                <a:cs typeface="Times New Roman" pitchFamily="18" charset="0"/>
              </a:rPr>
              <a:t>воспитывать любовь и уважение к своей стране, гордость за символы государственного суверенитета Республики Беларусь;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привить уважение к историческому прошлому своего края, бережное отношение к нему, обычаям и традициям</a:t>
            </a:r>
            <a:r>
              <a:rPr lang="ru-RU" dirty="0"/>
              <a:t>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4480" y="2060848"/>
            <a:ext cx="784887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 algn="just"/>
            <a:r>
              <a:rPr lang="ru-RU" dirty="0"/>
              <a:t>Для разработки программного продукта «Интеллектуальная викторина «Моя Родина – Беларусь» использовался язык программирования </a:t>
            </a:r>
            <a:r>
              <a:rPr lang="en-US" dirty="0"/>
              <a:t>C</a:t>
            </a:r>
            <a:r>
              <a:rPr lang="ru-RU" dirty="0"/>
              <a:t># и программная среда </a:t>
            </a:r>
            <a:r>
              <a:rPr lang="ru-RU" dirty="0" smtClean="0"/>
              <a:t>разработки </a:t>
            </a:r>
            <a:r>
              <a:rPr lang="en-US" dirty="0" smtClean="0"/>
              <a:t>Visual </a:t>
            </a:r>
            <a:r>
              <a:rPr lang="en-US" dirty="0"/>
              <a:t>Studio Code</a:t>
            </a:r>
            <a:r>
              <a:rPr lang="ru-RU" dirty="0"/>
              <a:t>. </a:t>
            </a:r>
            <a:endParaRPr lang="ru-RU" dirty="0" smtClean="0"/>
          </a:p>
          <a:p>
            <a:pPr indent="360363" algn="just"/>
            <a:r>
              <a:rPr lang="ru-RU" dirty="0" smtClean="0"/>
              <a:t>Сама </a:t>
            </a:r>
            <a:r>
              <a:rPr lang="ru-RU" dirty="0"/>
              <a:t>викторина разрабатывалась на базе игрового движка </a:t>
            </a:r>
            <a:r>
              <a:rPr lang="en-US" dirty="0"/>
              <a:t>Unity</a:t>
            </a:r>
            <a:r>
              <a:rPr lang="ru-RU" dirty="0" smtClean="0"/>
              <a:t>.</a:t>
            </a:r>
          </a:p>
          <a:p>
            <a:pPr indent="360363" algn="just"/>
            <a:r>
              <a:rPr lang="ru-RU" dirty="0" smtClean="0"/>
              <a:t>Для </a:t>
            </a:r>
            <a:r>
              <a:rPr lang="ru-RU" dirty="0"/>
              <a:t>разработки программного продукта использовались искусственный интеллект и </a:t>
            </a:r>
            <a:r>
              <a:rPr lang="ru-RU" dirty="0" err="1"/>
              <a:t>нейросеть</a:t>
            </a:r>
            <a:r>
              <a:rPr lang="ru-RU" dirty="0"/>
              <a:t>: </a:t>
            </a:r>
            <a:r>
              <a:rPr lang="en-US" dirty="0" err="1"/>
              <a:t>chatGPT</a:t>
            </a:r>
            <a:r>
              <a:rPr lang="ru-RU" dirty="0"/>
              <a:t> -  для создания изображений и </a:t>
            </a:r>
            <a:r>
              <a:rPr lang="en-US" dirty="0" err="1"/>
              <a:t>DeepSeek</a:t>
            </a:r>
            <a:r>
              <a:rPr lang="ru-RU" dirty="0"/>
              <a:t> -  для создания подсказок к вопросам и помощи написания кода программы</a:t>
            </a:r>
            <a:r>
              <a:rPr lang="ru-RU" dirty="0" smtClean="0"/>
              <a:t>.</a:t>
            </a:r>
            <a:r>
              <a:rPr lang="ru-RU" dirty="0"/>
              <a:t> </a:t>
            </a:r>
            <a:endParaRPr lang="ru-RU" dirty="0" smtClean="0"/>
          </a:p>
          <a:p>
            <a:pPr indent="360363" algn="just"/>
            <a:r>
              <a:rPr lang="ru-RU" dirty="0" smtClean="0"/>
              <a:t>Вопросы случайным образом выбираются из базы данных </a:t>
            </a:r>
            <a:r>
              <a:rPr lang="en-US" dirty="0" err="1" smtClean="0"/>
              <a:t>SQLiteStudio</a:t>
            </a:r>
            <a:r>
              <a:rPr lang="ru-RU" dirty="0" smtClean="0"/>
              <a:t>. Вопросы </a:t>
            </a:r>
            <a:r>
              <a:rPr lang="ru-RU" smtClean="0"/>
              <a:t>можно добавлять.</a:t>
            </a:r>
            <a:endParaRPr lang="ru-RU" dirty="0" smtClean="0"/>
          </a:p>
          <a:p>
            <a:pPr indent="360363" algn="just"/>
            <a:r>
              <a:rPr lang="ru-RU" dirty="0" smtClean="0"/>
              <a:t>Для </a:t>
            </a:r>
            <a:r>
              <a:rPr lang="ru-RU" dirty="0"/>
              <a:t>запуска викторины необходимо запустить файл </a:t>
            </a:r>
            <a:r>
              <a:rPr lang="ru-RU" dirty="0" err="1"/>
              <a:t>ProjectToCollege</a:t>
            </a:r>
            <a:r>
              <a:rPr lang="ru-RU" dirty="0"/>
              <a:t>, находящийся в папке «Викторина».</a:t>
            </a:r>
          </a:p>
        </p:txBody>
      </p:sp>
    </p:spTree>
    <p:extLst>
      <p:ext uri="{BB962C8B-B14F-4D97-AF65-F5344CB8AC3E}">
        <p14:creationId xmlns:p14="http://schemas.microsoft.com/office/powerpoint/2010/main" val="1077541644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708920"/>
            <a:ext cx="8143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ru-RU" dirty="0"/>
              <a:t>Интеллектуальная викторина посвящена нашей родине — Беларуси. Она показывает, насколько мы </a:t>
            </a:r>
            <a:r>
              <a:rPr lang="ru-RU" dirty="0" smtClean="0"/>
              <a:t>хорошо знаем свой </a:t>
            </a:r>
            <a:r>
              <a:rPr lang="ru-RU" dirty="0"/>
              <a:t>край, его историю, символику, обычаи и многое другое. С его помощью мы сможем рассказать о нашей замечательной стране друзьям.</a:t>
            </a:r>
          </a:p>
          <a:p>
            <a:pPr indent="355600" algn="just"/>
            <a:r>
              <a:rPr lang="ru-RU" dirty="0"/>
              <a:t>Данную викторину можно использовать при проведении кураторских и информационных часов, а также мероприятий шестого дня занятости.</a:t>
            </a:r>
          </a:p>
          <a:p>
            <a:pPr indent="360363"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9216949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87819" y="196839"/>
            <a:ext cx="7111616" cy="1012974"/>
          </a:xfrm>
        </p:spPr>
        <p:txBody>
          <a:bodyPr/>
          <a:lstStyle/>
          <a:p>
            <a:r>
              <a:rPr lang="ru-RU" dirty="0" smtClean="0"/>
              <a:t>  </a:t>
            </a:r>
            <a:r>
              <a:rPr lang="ru-RU" sz="3600" dirty="0" smtClean="0"/>
              <a:t>Интеллектуальная викторина</a:t>
            </a:r>
            <a:endParaRPr lang="ru-RU" sz="3600" dirty="0"/>
          </a:p>
        </p:txBody>
      </p:sp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1759267"/>
            <a:ext cx="8640959" cy="483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5956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87819" y="196839"/>
            <a:ext cx="7111616" cy="1012974"/>
          </a:xfrm>
        </p:spPr>
        <p:txBody>
          <a:bodyPr/>
          <a:lstStyle/>
          <a:p>
            <a:r>
              <a:rPr lang="ru-RU" dirty="0" smtClean="0"/>
              <a:t>  </a:t>
            </a:r>
            <a:r>
              <a:rPr lang="ru-RU" sz="3600" dirty="0" smtClean="0"/>
              <a:t>Интеллектуальная викторина</a:t>
            </a:r>
            <a:endParaRPr lang="ru-RU" sz="3600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1700808"/>
            <a:ext cx="5256583" cy="3168352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/>
          <a:stretch>
            <a:fillRect/>
          </a:stretch>
        </p:blipFill>
        <p:spPr>
          <a:xfrm>
            <a:off x="4499992" y="4077072"/>
            <a:ext cx="4428257" cy="269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1695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1"/>
          <p:cNvSpPr txBox="1">
            <a:spLocks/>
          </p:cNvSpPr>
          <p:nvPr/>
        </p:nvSpPr>
        <p:spPr>
          <a:xfrm>
            <a:off x="5868144" y="2330870"/>
            <a:ext cx="3128151" cy="394989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1800" dirty="0" smtClean="0"/>
              <a:t>  Интеллектуальная </a:t>
            </a:r>
            <a:r>
              <a:rPr lang="ru-RU" sz="1800" dirty="0"/>
              <a:t>викторина «Моя Родина – Беларусь» состоит из трех тематических блоков </a:t>
            </a:r>
            <a:r>
              <a:rPr lang="ru-RU" sz="1800" dirty="0" smtClean="0"/>
              <a:t>–</a:t>
            </a:r>
          </a:p>
          <a:p>
            <a:pPr marL="355600" indent="-177800">
              <a:spcBef>
                <a:spcPts val="0"/>
              </a:spcBef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lang="ru-RU" sz="1800" dirty="0" smtClean="0"/>
              <a:t>Гербы </a:t>
            </a:r>
          </a:p>
          <a:p>
            <a:pPr marL="355600" indent="-1778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800" dirty="0" smtClean="0"/>
              <a:t>Национальная культура </a:t>
            </a:r>
          </a:p>
          <a:p>
            <a:pPr marL="355600" indent="-177800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800" dirty="0" smtClean="0"/>
              <a:t>Моя страна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/>
              <a:t> </a:t>
            </a:r>
            <a:r>
              <a:rPr lang="ru-RU" sz="1800" dirty="0"/>
              <a:t>Каждый блок включает по 9 вопросов, связанных с историей, символами и национальной культурой Беларуси.</a:t>
            </a:r>
          </a:p>
          <a:p>
            <a:pPr marL="449263" indent="0">
              <a:buFont typeface="Wingdings" panose="05000000000000000000" pitchFamily="2" charset="2"/>
              <a:buChar char="§"/>
            </a:pPr>
            <a:endParaRPr lang="ru-RU" dirty="0" smtClean="0"/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287757" y="2348881"/>
            <a:ext cx="5436371" cy="3456384"/>
          </a:xfrm>
          <a:prstGeom prst="rect">
            <a:avLst/>
          </a:prstGeom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2087819" y="196839"/>
            <a:ext cx="7111616" cy="101297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mtClean="0"/>
              <a:t>  </a:t>
            </a:r>
            <a:r>
              <a:rPr lang="ru-RU" sz="3600" smtClean="0"/>
              <a:t>Интеллектуальная викторина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706951207"/>
      </p:ext>
    </p:extLst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1405</TotalTime>
  <Words>465</Words>
  <Application>Microsoft Office PowerPoint</Application>
  <PresentationFormat>Экран (4:3)</PresentationFormat>
  <Paragraphs>73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Оформление по умолчанию</vt:lpstr>
      <vt:lpstr>Презентация PowerPoint</vt:lpstr>
      <vt:lpstr>    АКТУАЛЬНОСТЬ ПРОДУКТА</vt:lpstr>
      <vt:lpstr>Презентация PowerPoint</vt:lpstr>
      <vt:lpstr>               ЗАДАЧИ</vt:lpstr>
      <vt:lpstr>Презентация PowerPoint</vt:lpstr>
      <vt:lpstr>Презентация PowerPoint</vt:lpstr>
      <vt:lpstr>  Интеллектуальная викторина</vt:lpstr>
      <vt:lpstr>  Интеллектуальная викторина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WareZ Provider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www.PHILka.RU</dc:creator>
  <cp:lastModifiedBy>admin</cp:lastModifiedBy>
  <cp:revision>136</cp:revision>
  <cp:lastPrinted>2025-11-04T07:47:21Z</cp:lastPrinted>
  <dcterms:created xsi:type="dcterms:W3CDTF">2009-10-01T16:10:22Z</dcterms:created>
  <dcterms:modified xsi:type="dcterms:W3CDTF">2025-11-10T12:32:30Z</dcterms:modified>
</cp:coreProperties>
</file>